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vet.net/Melatonin" TargetMode="External"/><Relationship Id="rId2" Type="http://schemas.openxmlformats.org/officeDocument/2006/relationships/hyperlink" Target="https://en.wikivet.net/Thalamus" TargetMode="External"/><Relationship Id="rId1" Type="http://schemas.openxmlformats.org/officeDocument/2006/relationships/slideLayout" Target="../slideLayouts/slideLayout2.xml"/><Relationship Id="rId4" Type="http://schemas.openxmlformats.org/officeDocument/2006/relationships/hyperlink" Target="https://en.wikivet.net/Category:Reproductive_Behaviou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610600" cy="6477000"/>
          </a:xfrm>
        </p:spPr>
        <p:txBody>
          <a:bodyPr>
            <a:normAutofit fontScale="92500" lnSpcReduction="10000"/>
          </a:bodyPr>
          <a:lstStyle/>
          <a:p>
            <a:pPr algn="just"/>
            <a:r>
              <a:rPr lang="en-US" u="sng" dirty="0" smtClean="0">
                <a:solidFill>
                  <a:schemeClr val="tx1"/>
                </a:solidFill>
              </a:rPr>
              <a:t>The Endocrine Glands  </a:t>
            </a:r>
            <a:endParaRPr lang="en-US" dirty="0" smtClean="0">
              <a:solidFill>
                <a:schemeClr val="tx1"/>
              </a:solidFill>
            </a:endParaRPr>
          </a:p>
          <a:p>
            <a:pPr algn="just"/>
            <a:r>
              <a:rPr lang="en-US" dirty="0" smtClean="0">
                <a:solidFill>
                  <a:schemeClr val="tx1"/>
                </a:solidFill>
              </a:rPr>
              <a:t>The endocrine or ductless glands are those that deliver their secretory products (hormone) into the blood , lymph or tissue fluid , which transports them to the target organs .  The function of each gland or collectively ,  they collaborate with the nervous system in maintaining the internal environment and securing the appropriate general and specific responses to stimuli from both external and internal sources. The study of the anatomy of the glands, the production and the chemistry of the hormones, the responses of the target organs, and the complicated interplay of the various endocrine tissues with each other and with the nervous system is entitled endocrinology.</a:t>
            </a:r>
          </a:p>
          <a:p>
            <a:pPr algn="just"/>
            <a:endParaRPr lang="en-US" dirty="0" smtClean="0">
              <a:solidFill>
                <a:schemeClr val="tx1"/>
              </a:solidFill>
            </a:endParaRPr>
          </a:p>
          <a:p>
            <a:pPr algn="just"/>
            <a:endParaRPr lang="ar-IQ"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gure 1.2.: Thyroid gland of domestic animals; A) horse, B) cattle, C) pork, D) dog (Fehér, 1980)"/>
          <p:cNvPicPr>
            <a:picLocks noGrp="1"/>
          </p:cNvPicPr>
          <p:nvPr>
            <p:ph idx="1"/>
          </p:nvPr>
        </p:nvPicPr>
        <p:blipFill>
          <a:blip r:embed="rId2"/>
          <a:srcRect/>
          <a:stretch>
            <a:fillRect/>
          </a:stretch>
        </p:blipFill>
        <p:spPr bwMode="auto">
          <a:xfrm>
            <a:off x="381000" y="685800"/>
            <a:ext cx="8229600" cy="4876800"/>
          </a:xfrm>
          <a:prstGeom prst="rect">
            <a:avLst/>
          </a:prstGeom>
          <a:noFill/>
          <a:ln w="9525">
            <a:noFill/>
            <a:miter lim="800000"/>
            <a:headEnd/>
            <a:tailEnd/>
          </a:ln>
        </p:spPr>
      </p:pic>
      <p:sp>
        <p:nvSpPr>
          <p:cNvPr id="5" name="Rectangle 4"/>
          <p:cNvSpPr/>
          <p:nvPr/>
        </p:nvSpPr>
        <p:spPr>
          <a:xfrm>
            <a:off x="914400" y="5486400"/>
            <a:ext cx="7391400" cy="646331"/>
          </a:xfrm>
          <a:prstGeom prst="rect">
            <a:avLst/>
          </a:prstGeom>
        </p:spPr>
        <p:txBody>
          <a:bodyPr wrap="square">
            <a:spAutoFit/>
          </a:bodyPr>
          <a:lstStyle/>
          <a:p>
            <a:r>
              <a:rPr lang="hu-HU" b="1" dirty="0" smtClean="0"/>
              <a:t>Figure 1.2.: Thyroid gland of domestic animals; A) horse, B) cattle, C) pig , D) dog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In cattle the lobes are connected by a wide isthmus of </a:t>
            </a:r>
            <a:r>
              <a:rPr lang="en-US" dirty="0" err="1" smtClean="0"/>
              <a:t>parenchymal</a:t>
            </a:r>
            <a:r>
              <a:rPr lang="en-US" dirty="0" smtClean="0"/>
              <a:t> tissue . In pig and human has a more compact form and exhibits a relatively large median lobe in addition to lateral lobe .  The mature gland is enclosed within a connective tissue capsule that is loosely attached to neighboring organs. Its substance, generally brick-red, obtains a rather granular texture from the many enclosed follicles of  which it is composed.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In some species (e.g., cattle)   these give the intact organ an irregular appearance, but in others (e.g., dog) the surface is quite smooth.  The size of the thyroid gland varies greatly, depending to a large extent on the iodine content of the diet; when this content is deficient, enlargement (goiter) may develop. </a:t>
            </a:r>
          </a:p>
          <a:p>
            <a:r>
              <a:rPr lang="en-US" dirty="0" smtClean="0"/>
              <a:t> The thyroid hormone , concerned  with metabolism and growth . </a:t>
            </a:r>
          </a:p>
          <a:p>
            <a:r>
              <a:rPr lang="en-US" dirty="0" smtClean="0"/>
              <a:t> </a:t>
            </a: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4- Parathyroid </a:t>
            </a:r>
            <a:endParaRPr lang="ar-IQ"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lvl="0"/>
            <a:r>
              <a:rPr lang="en-US" dirty="0" smtClean="0"/>
              <a:t>Parathyroid glands are salmon-</a:t>
            </a:r>
            <a:r>
              <a:rPr lang="en-US" dirty="0" err="1" smtClean="0"/>
              <a:t>coloured</a:t>
            </a:r>
            <a:r>
              <a:rPr lang="en-US" dirty="0" smtClean="0"/>
              <a:t> and distinct from the thyroid glands. Usually four parathyroid glands , small epithelial bodies located close to or embedded within the much larger  thyroid . In the dog , cat and small ruminants the parathyroid become recessed or   embedded within the substance of thyroid gland  . They can be identified by their pale color, which contrasts with the thyroid tissue. In cattle and  horse   are usually located closed to the thyroid gland . </a:t>
            </a:r>
          </a:p>
          <a:p>
            <a:r>
              <a:rPr lang="en-US" b="1" dirty="0" smtClean="0"/>
              <a:t>The </a:t>
            </a:r>
            <a:r>
              <a:rPr lang="en-US" dirty="0" smtClean="0"/>
              <a:t>parathyroid hormones plays a vital role in the regulation of  </a:t>
            </a:r>
            <a:r>
              <a:rPr lang="en-US" dirty="0" err="1" smtClean="0"/>
              <a:t>of</a:t>
            </a:r>
            <a:r>
              <a:rPr lang="en-US" dirty="0" smtClean="0"/>
              <a:t> various aspect of calcium metabolism and absorption from gut . </a:t>
            </a: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25000" lnSpcReduction="20000"/>
          </a:bodyPr>
          <a:lstStyle/>
          <a:p>
            <a:r>
              <a:rPr lang="en-US" sz="12800" dirty="0" smtClean="0"/>
              <a:t>5- The </a:t>
            </a:r>
            <a:r>
              <a:rPr lang="en-US" sz="12800" dirty="0" smtClean="0"/>
              <a:t>adrenal gland : The adrenal glands are paired organs located against the roof of the abdomen near the </a:t>
            </a:r>
            <a:r>
              <a:rPr lang="en-US" sz="12800" dirty="0" err="1" smtClean="0"/>
              <a:t>thoracolumbar</a:t>
            </a:r>
            <a:r>
              <a:rPr lang="en-US" sz="12800" dirty="0" smtClean="0"/>
              <a:t> junction, in a position immediately prior to the kidneys and close to their cranial poles. </a:t>
            </a:r>
            <a:endParaRPr lang="en-US" sz="12800" dirty="0" smtClean="0"/>
          </a:p>
          <a:p>
            <a:r>
              <a:rPr lang="en-US" sz="12800" dirty="0" smtClean="0"/>
              <a:t> Although generally elongated, the glands are often asymmetrical and quite irregular, being molded on neighboring vessels . It is difficult to specify their size because this appears to be influenced by several factors; they are relatively larger in wild than in related domestic forms, in juvenile than in adult individuals, and in pregnant and lactating females than in those reproductively inactive. </a:t>
            </a:r>
            <a:r>
              <a:rPr lang="en-US" sz="12800" dirty="0" smtClean="0"/>
              <a:t>Those of a medium-sized dog commonly measure about 2.5 × 1 × 0.5 cm</a:t>
            </a:r>
            <a:r>
              <a:rPr lang="en-US" sz="12800" dirty="0" smtClean="0"/>
              <a:t>.</a:t>
            </a:r>
          </a:p>
          <a:p>
            <a:r>
              <a:rPr lang="en-US" dirty="0" smtClean="0"/>
              <a:t> </a:t>
            </a:r>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40000" lnSpcReduction="20000"/>
          </a:bodyPr>
          <a:lstStyle/>
          <a:p>
            <a:r>
              <a:rPr lang="en-US" sz="9600" dirty="0" smtClean="0"/>
              <a:t>There are two parts to this endocrine gland, an outer cortex and an inner medulla .The cortex covered by a fibrous capsule , is yellowish and </a:t>
            </a:r>
            <a:r>
              <a:rPr lang="en-US" sz="9600" dirty="0" err="1" smtClean="0"/>
              <a:t>radially</a:t>
            </a:r>
            <a:r>
              <a:rPr lang="en-US" sz="9600" dirty="0" smtClean="0"/>
              <a:t> striated ; the much darker medulla has amore uniform appearance.  The adrenal cortex and medulla  produces several hormones</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Other endocrine glands </a:t>
            </a:r>
            <a:endParaRPr lang="en-US" dirty="0" smtClean="0"/>
          </a:p>
          <a:p>
            <a:r>
              <a:rPr lang="en-US" b="1" dirty="0" smtClean="0"/>
              <a:t>OTHER ENDOCRINE TISSUES</a:t>
            </a:r>
            <a:endParaRPr lang="en-US" dirty="0" smtClean="0"/>
          </a:p>
          <a:p>
            <a:r>
              <a:rPr lang="en-US" dirty="0" smtClean="0"/>
              <a:t>The most familiar example is provided by the endocrine component of the pancreas, the pancreatic islets, also known as the islets</a:t>
            </a:r>
          </a:p>
          <a:p>
            <a:r>
              <a:rPr lang="en-US" dirty="0" smtClean="0"/>
              <a:t>of </a:t>
            </a:r>
            <a:r>
              <a:rPr lang="en-US" dirty="0" err="1" smtClean="0"/>
              <a:t>Langerhans</a:t>
            </a:r>
            <a:r>
              <a:rPr lang="en-US" dirty="0" smtClean="0"/>
              <a:t>.  The endocrine component comprises many hundred (or thousand) islets of varying size unevenly distributed among the predominant exocrine tissue. The islets are not normally visible to the naked eye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
              <a:buNone/>
            </a:pPr>
            <a:r>
              <a:rPr lang="en-US" dirty="0" smtClean="0"/>
              <a:t>Three type of endocrine organ may be recognized</a:t>
            </a:r>
          </a:p>
          <a:p>
            <a:pPr lvl="0" algn="just">
              <a:buNone/>
            </a:pPr>
            <a:r>
              <a:rPr lang="en-US" dirty="0" smtClean="0"/>
              <a:t>1-  Comprises the few discrete organs of a primary  endocrine nature  </a:t>
            </a:r>
          </a:p>
          <a:p>
            <a:pPr lvl="0" algn="just"/>
            <a:r>
              <a:rPr lang="en-US" dirty="0" smtClean="0"/>
              <a:t> </a:t>
            </a:r>
            <a:r>
              <a:rPr lang="en-US" dirty="0" err="1" smtClean="0"/>
              <a:t>Hypophysis</a:t>
            </a:r>
            <a:r>
              <a:rPr lang="en-US" dirty="0" smtClean="0"/>
              <a:t> (pituitary gland )</a:t>
            </a:r>
          </a:p>
          <a:p>
            <a:pPr lvl="0" algn="just"/>
            <a:r>
              <a:rPr lang="en-US" dirty="0" smtClean="0"/>
              <a:t>Epiphysis (pineal gland) </a:t>
            </a:r>
          </a:p>
          <a:p>
            <a:pPr lvl="0" algn="just"/>
            <a:r>
              <a:rPr lang="en-US" dirty="0" smtClean="0"/>
              <a:t> Thyroid   </a:t>
            </a:r>
          </a:p>
          <a:p>
            <a:pPr lvl="0" algn="just"/>
            <a:r>
              <a:rPr lang="en-US" dirty="0" smtClean="0"/>
              <a:t>Parathyroid  </a:t>
            </a:r>
          </a:p>
          <a:p>
            <a:pPr lvl="0" algn="just"/>
            <a:r>
              <a:rPr lang="en-US" dirty="0" smtClean="0"/>
              <a:t>Adrenal gland  . </a:t>
            </a:r>
          </a:p>
          <a:p>
            <a:pPr lvl="0" algn="just">
              <a:buNone/>
            </a:pPr>
            <a:r>
              <a:rPr lang="en-US" dirty="0" smtClean="0"/>
              <a:t>2- Comprises the organ that combine major endocrine function like pancreas , testis  , ovaries and placenta. </a:t>
            </a:r>
          </a:p>
          <a:p>
            <a:pPr lvl="0" algn="just">
              <a:buNone/>
            </a:pPr>
            <a:r>
              <a:rPr lang="en-US" dirty="0" smtClean="0"/>
              <a:t>3- Comprise </a:t>
            </a:r>
            <a:r>
              <a:rPr lang="en-US" dirty="0" err="1" smtClean="0"/>
              <a:t>unobstrusive</a:t>
            </a:r>
            <a:r>
              <a:rPr lang="en-US" dirty="0" smtClean="0"/>
              <a:t>(</a:t>
            </a:r>
            <a:r>
              <a:rPr lang="ar-IQ" dirty="0" smtClean="0"/>
              <a:t>غير بارز </a:t>
            </a:r>
            <a:r>
              <a:rPr lang="en-US" dirty="0" smtClean="0"/>
              <a:t>)  endocrine component of organ  with a quite different primary function; like brain , kidney , liver , thymus and heart . </a:t>
            </a:r>
          </a:p>
          <a:p>
            <a:pPr algn="just"/>
            <a:r>
              <a:rPr lang="en-US" dirty="0" smtClean="0"/>
              <a:t>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lvl="0">
              <a:buNone/>
            </a:pPr>
            <a:r>
              <a:rPr lang="en-US" dirty="0" smtClean="0"/>
              <a:t>1- </a:t>
            </a:r>
            <a:r>
              <a:rPr lang="en-US" dirty="0" err="1" smtClean="0"/>
              <a:t>Hypophysis</a:t>
            </a:r>
            <a:r>
              <a:rPr lang="en-US" dirty="0" smtClean="0"/>
              <a:t> (pituitary gland )</a:t>
            </a:r>
          </a:p>
          <a:p>
            <a:pPr>
              <a:buNone/>
            </a:pPr>
            <a:r>
              <a:rPr lang="en-US" dirty="0" smtClean="0"/>
              <a:t>   The </a:t>
            </a:r>
            <a:r>
              <a:rPr lang="en-US" dirty="0" err="1" smtClean="0"/>
              <a:t>hypophysis</a:t>
            </a:r>
            <a:r>
              <a:rPr lang="en-US" dirty="0" smtClean="0"/>
              <a:t> or pituitary gland is sometimes described as the master gland because it produces certain hormones that directly influence the activities of other endocrine glands. However the  gland  itself controlled by the </a:t>
            </a:r>
            <a:r>
              <a:rPr lang="en-US" b="1" dirty="0" smtClean="0">
                <a:solidFill>
                  <a:srgbClr val="FF0000"/>
                </a:solidFill>
              </a:rPr>
              <a:t>hypothalamus</a:t>
            </a:r>
            <a:r>
              <a:rPr lang="en-US" dirty="0" smtClean="0"/>
              <a:t>. This small but vital region of the brain lies just above the pituitary and  produces a range of hormones that  regulates the secretion of many others glands.  The pituitary is a dark ellipsoidal body, it suspended below the hypothalamus by a narrow stalk . The optic chiasm is directly </a:t>
            </a:r>
            <a:r>
              <a:rPr lang="en-US" dirty="0" err="1" smtClean="0"/>
              <a:t>rostral</a:t>
            </a:r>
            <a:r>
              <a:rPr lang="en-US" dirty="0" smtClean="0"/>
              <a:t> to the </a:t>
            </a:r>
            <a:r>
              <a:rPr lang="en-US" dirty="0" err="1" smtClean="0"/>
              <a:t>hypophysis</a:t>
            </a:r>
            <a:r>
              <a:rPr lang="en-US" dirty="0" smtClean="0"/>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neal gland Anatomy"/>
          <p:cNvPicPr>
            <a:picLocks noGrp="1"/>
          </p:cNvPicPr>
          <p:nvPr>
            <p:ph idx="1"/>
          </p:nvPr>
        </p:nvPicPr>
        <p:blipFill>
          <a:blip r:embed="rId2"/>
          <a:srcRect/>
          <a:stretch>
            <a:fillRect/>
          </a:stretch>
        </p:blipFill>
        <p:spPr bwMode="auto">
          <a:xfrm>
            <a:off x="762000" y="838200"/>
            <a:ext cx="7010400" cy="492998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dirty="0" smtClean="0"/>
              <a:t>The pituitary has two portions: the </a:t>
            </a:r>
            <a:r>
              <a:rPr lang="en-US" b="1" dirty="0" smtClean="0"/>
              <a:t>posterior pituitary (</a:t>
            </a:r>
            <a:r>
              <a:rPr lang="en-US" b="1" dirty="0" err="1" smtClean="0"/>
              <a:t>neurohypophysis</a:t>
            </a:r>
            <a:r>
              <a:rPr lang="en-US" b="1" dirty="0" smtClean="0"/>
              <a:t>)</a:t>
            </a:r>
            <a:r>
              <a:rPr lang="en-US" dirty="0" smtClean="0"/>
              <a:t> and the </a:t>
            </a:r>
            <a:r>
              <a:rPr lang="en-US" b="1" dirty="0" smtClean="0"/>
              <a:t>anterior pituitary (</a:t>
            </a:r>
            <a:r>
              <a:rPr lang="en-US" b="1" dirty="0" err="1" smtClean="0"/>
              <a:t>adrenohypophysis</a:t>
            </a:r>
            <a:r>
              <a:rPr lang="en-US" b="1" dirty="0" smtClean="0"/>
              <a:t>).</a:t>
            </a:r>
            <a:r>
              <a:rPr lang="en-US" dirty="0" smtClean="0"/>
              <a:t> </a:t>
            </a:r>
          </a:p>
          <a:p>
            <a:r>
              <a:rPr lang="en-US" dirty="0" smtClean="0"/>
              <a:t>The </a:t>
            </a:r>
            <a:r>
              <a:rPr lang="en-US" b="1" dirty="0" smtClean="0"/>
              <a:t>anterior pituitary gland</a:t>
            </a:r>
            <a:r>
              <a:rPr lang="en-US" dirty="0" smtClean="0"/>
              <a:t> secretes hormones that regulate a wide range of activities in the body. These include:</a:t>
            </a:r>
          </a:p>
          <a:p>
            <a:r>
              <a:rPr lang="en-US" dirty="0" smtClean="0"/>
              <a:t>1. </a:t>
            </a:r>
            <a:r>
              <a:rPr lang="en-US" b="1" dirty="0" smtClean="0"/>
              <a:t>Growth hormone</a:t>
            </a:r>
            <a:r>
              <a:rPr lang="en-US" dirty="0" smtClean="0"/>
              <a:t> that stimulates body growth.</a:t>
            </a:r>
          </a:p>
          <a:p>
            <a:r>
              <a:rPr lang="en-US" dirty="0" smtClean="0"/>
              <a:t>2. </a:t>
            </a:r>
            <a:r>
              <a:rPr lang="en-US" b="1" dirty="0" err="1" smtClean="0"/>
              <a:t>Prolactin</a:t>
            </a:r>
            <a:r>
              <a:rPr lang="en-US" dirty="0" smtClean="0"/>
              <a:t> that initiates milk production.</a:t>
            </a:r>
          </a:p>
          <a:p>
            <a:r>
              <a:rPr lang="en-US" dirty="0" smtClean="0"/>
              <a:t>3. </a:t>
            </a:r>
            <a:r>
              <a:rPr lang="en-US" b="1" dirty="0" smtClean="0"/>
              <a:t>Follicle stimulating hormone (FSH</a:t>
            </a:r>
            <a:r>
              <a:rPr lang="en-US" dirty="0" smtClean="0"/>
              <a:t>) that stimulates the development of the </a:t>
            </a:r>
            <a:r>
              <a:rPr lang="en-US" b="1" dirty="0" smtClean="0"/>
              <a:t>follicles</a:t>
            </a:r>
            <a:r>
              <a:rPr lang="en-US" dirty="0" smtClean="0"/>
              <a:t> of the ovaries. These then secrete </a:t>
            </a:r>
            <a:r>
              <a:rPr lang="en-US" b="1" dirty="0" err="1" smtClean="0"/>
              <a:t>oestrogen</a:t>
            </a:r>
            <a:r>
              <a:rPr lang="en-US" dirty="0" smtClean="0"/>
              <a:t> .</a:t>
            </a:r>
          </a:p>
          <a:p>
            <a:r>
              <a:rPr lang="en-US" dirty="0" smtClean="0"/>
              <a:t>4. </a:t>
            </a:r>
            <a:r>
              <a:rPr lang="en-US" b="1" dirty="0" err="1" smtClean="0"/>
              <a:t>melanocyte</a:t>
            </a:r>
            <a:r>
              <a:rPr lang="en-US" b="1" dirty="0" smtClean="0"/>
              <a:t> stimulating hormone (MSH</a:t>
            </a:r>
            <a:r>
              <a:rPr lang="en-US" dirty="0" smtClean="0"/>
              <a:t>) that causes darkening of skin by producing melanin</a:t>
            </a:r>
          </a:p>
          <a:p>
            <a:r>
              <a:rPr lang="en-US" dirty="0" smtClean="0"/>
              <a:t>5. </a:t>
            </a:r>
            <a:r>
              <a:rPr lang="en-US" b="1" dirty="0" err="1" smtClean="0"/>
              <a:t>lutenizing</a:t>
            </a:r>
            <a:r>
              <a:rPr lang="en-US" b="1" dirty="0" smtClean="0"/>
              <a:t> hormone (LH</a:t>
            </a:r>
            <a:r>
              <a:rPr lang="en-US" dirty="0" smtClean="0"/>
              <a:t>) that stimulates ovulation and production of progesterone and testosterone</a:t>
            </a:r>
          </a:p>
          <a:p>
            <a:r>
              <a:rPr lang="en-US" dirty="0" smtClean="0"/>
              <a:t>The </a:t>
            </a:r>
            <a:r>
              <a:rPr lang="en-US" b="1" dirty="0" smtClean="0"/>
              <a:t>posterior pituitary gland</a:t>
            </a:r>
            <a:endParaRPr lang="en-US" dirty="0" smtClean="0"/>
          </a:p>
          <a:p>
            <a:r>
              <a:rPr lang="en-US" dirty="0" smtClean="0"/>
              <a:t>1. </a:t>
            </a:r>
            <a:r>
              <a:rPr lang="en-US" dirty="0" err="1" smtClean="0"/>
              <a:t>Antidiuretic</a:t>
            </a:r>
            <a:r>
              <a:rPr lang="en-US" dirty="0" smtClean="0"/>
              <a:t> Hormone (ADH), regulates water loss and increases blood pressure</a:t>
            </a:r>
          </a:p>
          <a:p>
            <a:r>
              <a:rPr lang="en-US" dirty="0" smtClean="0"/>
              <a:t>2. </a:t>
            </a:r>
            <a:r>
              <a:rPr lang="en-US" dirty="0" err="1" smtClean="0"/>
              <a:t>Oxytocin</a:t>
            </a:r>
            <a:r>
              <a:rPr lang="en-US" dirty="0" smtClean="0"/>
              <a:t>, milk "let down"</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b="3821"/>
          <a:stretch>
            <a:fillRect/>
          </a:stretch>
        </p:blipFill>
        <p:spPr bwMode="auto">
          <a:xfrm>
            <a:off x="1066801" y="533400"/>
            <a:ext cx="5814780" cy="55927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err="1" smtClean="0"/>
              <a:t>adenohypophysis</a:t>
            </a:r>
            <a:r>
              <a:rPr lang="en-US" dirty="0" smtClean="0"/>
              <a:t> and </a:t>
            </a:r>
            <a:r>
              <a:rPr lang="en-US" dirty="0" err="1" smtClean="0"/>
              <a:t>neurohypophysis</a:t>
            </a:r>
            <a:r>
              <a:rPr lang="en-US" dirty="0" smtClean="0"/>
              <a:t> are separately </a:t>
            </a:r>
            <a:r>
              <a:rPr lang="en-US" dirty="0" err="1" smtClean="0"/>
              <a:t>vascularized</a:t>
            </a:r>
            <a:r>
              <a:rPr lang="en-US" dirty="0" smtClean="0"/>
              <a:t>. The </a:t>
            </a:r>
            <a:r>
              <a:rPr lang="en-US" dirty="0" err="1" smtClean="0"/>
              <a:t>neurohypophysis</a:t>
            </a:r>
            <a:r>
              <a:rPr lang="en-US" dirty="0" smtClean="0"/>
              <a:t> is supplied by small branches from the internal carotid artery  and the arterial circle (of Willis) of the brain. The </a:t>
            </a:r>
            <a:r>
              <a:rPr lang="en-US" dirty="0" err="1" smtClean="0"/>
              <a:t>adenohypophysis</a:t>
            </a:r>
            <a:r>
              <a:rPr lang="en-US" dirty="0" smtClean="0"/>
              <a:t> is supplied indirectly; </a:t>
            </a:r>
            <a:r>
              <a:rPr lang="en-US" dirty="0" err="1" smtClean="0"/>
              <a:t>rostral</a:t>
            </a:r>
            <a:r>
              <a:rPr lang="en-US" dirty="0" smtClean="0"/>
              <a:t> </a:t>
            </a:r>
            <a:r>
              <a:rPr lang="en-US" dirty="0" err="1" smtClean="0"/>
              <a:t>hypophysial</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lvl="0">
              <a:buNone/>
            </a:pPr>
            <a:r>
              <a:rPr lang="en-US" b="1" smtClean="0"/>
              <a:t>2 - The </a:t>
            </a:r>
            <a:r>
              <a:rPr lang="en-US" b="1" dirty="0" smtClean="0"/>
              <a:t>epiphysis</a:t>
            </a:r>
            <a:r>
              <a:rPr lang="en-US" dirty="0" smtClean="0"/>
              <a:t>(pineal gland ) :</a:t>
            </a:r>
          </a:p>
          <a:p>
            <a:r>
              <a:rPr lang="en-US" dirty="0" smtClean="0"/>
              <a:t>The pineal gland is an unpaired organ located immediately behind the </a:t>
            </a:r>
            <a:r>
              <a:rPr lang="en-US" u="sng" dirty="0" smtClean="0">
                <a:hlinkClick r:id="rId2" tooltip="Thalamus"/>
              </a:rPr>
              <a:t>thalamus</a:t>
            </a:r>
            <a:r>
              <a:rPr lang="en-US" dirty="0" smtClean="0"/>
              <a:t>. It is part of diencephalon and lies dorsally to it and  attached to it via short peduncle, between the cerebral hemispheres and the cerebellum   . It is innervated by the </a:t>
            </a:r>
            <a:r>
              <a:rPr lang="en-US" b="1" dirty="0" smtClean="0"/>
              <a:t>postganglionic sympathetic </a:t>
            </a:r>
            <a:r>
              <a:rPr lang="en-US" b="1" dirty="0" err="1" smtClean="0"/>
              <a:t>fibres</a:t>
            </a:r>
            <a:r>
              <a:rPr lang="en-US" dirty="0" smtClean="0"/>
              <a:t> from the </a:t>
            </a:r>
            <a:r>
              <a:rPr lang="en-US" b="1" dirty="0" smtClean="0"/>
              <a:t>cranial cervical ganglion</a:t>
            </a:r>
            <a:r>
              <a:rPr lang="en-US" dirty="0" smtClean="0"/>
              <a:t>.  The pineal gland secretes </a:t>
            </a:r>
            <a:r>
              <a:rPr lang="en-US" u="sng" dirty="0" smtClean="0">
                <a:hlinkClick r:id="rId3" tooltip="Melatonin"/>
              </a:rPr>
              <a:t>melatonin</a:t>
            </a:r>
            <a:r>
              <a:rPr lang="en-US" dirty="0" smtClean="0"/>
              <a:t> in response sleep and the seasonal variations in </a:t>
            </a:r>
            <a:r>
              <a:rPr lang="en-US" u="sng" dirty="0" smtClean="0">
                <a:hlinkClick r:id="rId4" tooltip="Category:Reproductive Behaviour"/>
              </a:rPr>
              <a:t>reproductive </a:t>
            </a:r>
            <a:r>
              <a:rPr lang="en-US" u="sng" dirty="0" err="1" smtClean="0">
                <a:hlinkClick r:id="rId4" tooltip="Category:Reproductive Behaviour"/>
              </a:rPr>
              <a:t>behaviour</a:t>
            </a:r>
            <a:r>
              <a:rPr lang="en-US" dirty="0" smtClean="0"/>
              <a:t>. </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3- Thyroid gland </a:t>
            </a:r>
            <a:endParaRPr lang="ar-IQ" dirty="0"/>
          </a:p>
        </p:txBody>
      </p:sp>
      <p:sp>
        <p:nvSpPr>
          <p:cNvPr id="3" name="Content Placeholder 2"/>
          <p:cNvSpPr>
            <a:spLocks noGrp="1"/>
          </p:cNvSpPr>
          <p:nvPr>
            <p:ph idx="1"/>
          </p:nvPr>
        </p:nvSpPr>
        <p:spPr>
          <a:xfrm>
            <a:off x="457200" y="762000"/>
            <a:ext cx="8229600" cy="5867400"/>
          </a:xfrm>
        </p:spPr>
        <p:txBody>
          <a:bodyPr/>
          <a:lstStyle/>
          <a:p>
            <a:pPr lvl="0"/>
            <a:r>
              <a:rPr lang="en-US" dirty="0" smtClean="0"/>
              <a:t>It lies on the trachea directly behind the and sometimes overlapping, the larynx.. It forms varies greatly, in dog and cat the gland consist of separate masses that are occasionally connected by an isthmus, in horse paired lobes are widely separated  insubstantial (</a:t>
            </a:r>
            <a:r>
              <a:rPr lang="ar-IQ" dirty="0" smtClean="0"/>
              <a:t>لاقيمة </a:t>
            </a:r>
            <a:r>
              <a:rPr lang="en-US" dirty="0" smtClean="0"/>
              <a:t> ) isthmus . In small ruminants the isthmus is  inconstant but  when present is a mere connective tissue strand. </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1139</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3- Thyroid gland </vt:lpstr>
      <vt:lpstr>Slide 10</vt:lpstr>
      <vt:lpstr>Slide 11</vt:lpstr>
      <vt:lpstr>Slide 12</vt:lpstr>
      <vt:lpstr>4- Parathyroid </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alaa</dc:creator>
  <cp:lastModifiedBy>alaa</cp:lastModifiedBy>
  <cp:revision>23</cp:revision>
  <dcterms:created xsi:type="dcterms:W3CDTF">2006-08-16T00:00:00Z</dcterms:created>
  <dcterms:modified xsi:type="dcterms:W3CDTF">2018-12-29T20:35:00Z</dcterms:modified>
</cp:coreProperties>
</file>